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52" r:id="rId1"/>
  </p:sldMasterIdLst>
  <p:notesMasterIdLst>
    <p:notesMasterId r:id="rId11"/>
  </p:notesMasterIdLst>
  <p:sldIdLst>
    <p:sldId id="257" r:id="rId2"/>
    <p:sldId id="258" r:id="rId3"/>
    <p:sldId id="259" r:id="rId4"/>
    <p:sldId id="340" r:id="rId5"/>
    <p:sldId id="341" r:id="rId6"/>
    <p:sldId id="342" r:id="rId7"/>
    <p:sldId id="344" r:id="rId8"/>
    <p:sldId id="343" r:id="rId9"/>
    <p:sldId id="345" r:id="rId10"/>
  </p:sldIdLst>
  <p:sldSz cx="12192000" cy="6858000"/>
  <p:notesSz cx="6858000" cy="9144000"/>
  <p:embeddedFontLst>
    <p:embeddedFont>
      <p:font typeface="Century Gothic" panose="020B0502020202020204" pitchFamily="34" charset="0"/>
      <p:regular r:id="rId12"/>
      <p:bold r:id="rId13"/>
      <p:italic r:id="rId14"/>
      <p:boldItalic r:id="rId15"/>
    </p:embeddedFont>
    <p:embeddedFont>
      <p:font typeface="Prometo Medium" panose="020B0604020202020204" charset="0"/>
      <p:regular r:id="rId16"/>
      <p: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llano, Chris" initials="VC" lastIdx="70" clrIdx="0">
    <p:extLst>
      <p:ext uri="{19B8F6BF-5375-455C-9EA6-DF929625EA0E}">
        <p15:presenceInfo xmlns:p15="http://schemas.microsoft.com/office/powerpoint/2012/main" userId="S::cvillano@himss.org::8a6140e9-0020-4fcb-84f3-9c920b9e87a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660"/>
  </p:normalViewPr>
  <p:slideViewPr>
    <p:cSldViewPr snapToGrid="0">
      <p:cViewPr varScale="1">
        <p:scale>
          <a:sx n="85" d="100"/>
          <a:sy n="85" d="100"/>
        </p:scale>
        <p:origin x="7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C14AB680-645A-4C41-AF99-A6C070810F36}" type="datetimeFigureOut">
              <a:rPr lang="en-US" smtClean="0"/>
              <a:pPr/>
              <a:t>4/27/2021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entury Gothic" panose="020B0502020202020204" pitchFamily="34" charset="0"/>
              </a:defRPr>
            </a:lvl1pPr>
          </a:lstStyle>
          <a:p>
            <a:fld id="{F7DF604D-C3B7-41B7-992A-9AD867AC1F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778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entury Gothic" panose="020B0502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433" y="233998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4000" b="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679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700" y="2307034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40735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813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277272" y="1629074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0392073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706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1797560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162471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122502" y="1629073"/>
            <a:ext cx="3599854" cy="35998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32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596572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5007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55598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057059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35852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8659980" y="2818757"/>
            <a:ext cx="1708219" cy="170821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7475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2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Oval 9"/>
          <p:cNvSpPr/>
          <p:nvPr userDrawn="1"/>
        </p:nvSpPr>
        <p:spPr>
          <a:xfrm>
            <a:off x="5883284" y="1060173"/>
            <a:ext cx="7261609" cy="7261609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736930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7877287" y="1977275"/>
            <a:ext cx="2638602" cy="263860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55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-246506" y="2506570"/>
            <a:ext cx="2222106" cy="222210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729094" y="1554465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Oval 7"/>
          <p:cNvSpPr/>
          <p:nvPr userDrawn="1"/>
        </p:nvSpPr>
        <p:spPr>
          <a:xfrm>
            <a:off x="4610912" y="-340575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222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D26AAE-1113-4B4E-915B-C360D35D8537}"/>
              </a:ext>
            </a:extLst>
          </p:cNvPr>
          <p:cNvSpPr/>
          <p:nvPr userDrawn="1"/>
        </p:nvSpPr>
        <p:spPr>
          <a:xfrm>
            <a:off x="712381" y="361507"/>
            <a:ext cx="2574516" cy="4678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Oval 9"/>
          <p:cNvSpPr/>
          <p:nvPr userDrawn="1"/>
        </p:nvSpPr>
        <p:spPr>
          <a:xfrm>
            <a:off x="2675390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034972" y="1355682"/>
            <a:ext cx="4126316" cy="412631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729093" y="606879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8161288" y="3924922"/>
            <a:ext cx="2305879" cy="2305879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198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54697" y="2298794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 sz="4000" b="0" i="1" spc="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500097" y="1285773"/>
            <a:ext cx="4286454" cy="428645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A8A8D22-515C-AA4A-B312-CDAD2323D27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949844E0-98A1-1D44-87EC-127C1B229E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99369" y="1285774"/>
            <a:ext cx="4370387" cy="4286453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26308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Placeholder 4">
            <a:extLst>
              <a:ext uri="{FF2B5EF4-FFF2-40B4-BE49-F238E27FC236}">
                <a16:creationId xmlns:a16="http://schemas.microsoft.com/office/drawing/2014/main" id="{95BB23AD-A3FC-0744-B471-3A03C4FF9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23095" r="27906" b="13962"/>
          <a:stretch/>
        </p:blipFill>
        <p:spPr>
          <a:xfrm>
            <a:off x="10284984" y="512060"/>
            <a:ext cx="2716679" cy="2666394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810882" y="2335945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chemeClr val="bg1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983440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8998848" y="1385926"/>
            <a:ext cx="3683482" cy="3683482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52C5D15-A821-3B44-86EC-A97D6D6376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1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4601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343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9B09EF-B7CF-7B40-BCCF-4D3D95697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Placeholder 6">
            <a:extLst>
              <a:ext uri="{FF2B5EF4-FFF2-40B4-BE49-F238E27FC236}">
                <a16:creationId xmlns:a16="http://schemas.microsoft.com/office/drawing/2014/main" id="{AAD6EEF9-E311-244B-B02A-B96F631DAC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7" t="32270" r="25074" b="731"/>
          <a:stretch/>
        </p:blipFill>
        <p:spPr>
          <a:xfrm rot="6494833">
            <a:off x="5655107" y="4394355"/>
            <a:ext cx="3369983" cy="3374798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6" name="Picture Placeholder 6">
            <a:extLst>
              <a:ext uri="{FF2B5EF4-FFF2-40B4-BE49-F238E27FC236}">
                <a16:creationId xmlns:a16="http://schemas.microsoft.com/office/drawing/2014/main" id="{85AF8291-D8AA-4E49-9676-7FAE8A9972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05" t="8701" r="13093" b="66296"/>
          <a:stretch/>
        </p:blipFill>
        <p:spPr>
          <a:xfrm>
            <a:off x="4101399" y="354496"/>
            <a:ext cx="1714398" cy="1716847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7" name="Picture Placeholder 6">
            <a:extLst>
              <a:ext uri="{FF2B5EF4-FFF2-40B4-BE49-F238E27FC236}">
                <a16:creationId xmlns:a16="http://schemas.microsoft.com/office/drawing/2014/main" id="{9F89A836-C596-8C45-ACEE-24B7F5A517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52" t="13974" r="16054" b="35931"/>
          <a:stretch/>
        </p:blipFill>
        <p:spPr>
          <a:xfrm rot="5400000">
            <a:off x="7088050" y="-1544331"/>
            <a:ext cx="2612092" cy="2615824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19" name="Picture Placeholder 6">
            <a:extLst>
              <a:ext uri="{FF2B5EF4-FFF2-40B4-BE49-F238E27FC236}">
                <a16:creationId xmlns:a16="http://schemas.microsoft.com/office/drawing/2014/main" id="{AD8883EE-92E5-7F4D-8E79-60436087CB6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75" r="20875"/>
          <a:stretch/>
        </p:blipFill>
        <p:spPr>
          <a:xfrm rot="2700000">
            <a:off x="-1290358" y="-1242955"/>
            <a:ext cx="3878838" cy="3884379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20" name="Picture Placeholder 6">
            <a:extLst>
              <a:ext uri="{FF2B5EF4-FFF2-40B4-BE49-F238E27FC236}">
                <a16:creationId xmlns:a16="http://schemas.microsoft.com/office/drawing/2014/main" id="{F1E3399B-E354-5A4A-B609-586F0639F9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8" t="28178"/>
          <a:stretch/>
        </p:blipFill>
        <p:spPr>
          <a:xfrm rot="20179082">
            <a:off x="10124394" y="835410"/>
            <a:ext cx="3878838" cy="3884380"/>
          </a:xfrm>
          <a:prstGeom prst="ellipse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70608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D9B09EF-B7CF-7B40-BCCF-4D3D95697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8777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6">
            <a:extLst>
              <a:ext uri="{FF2B5EF4-FFF2-40B4-BE49-F238E27FC236}">
                <a16:creationId xmlns:a16="http://schemas.microsoft.com/office/drawing/2014/main" id="{91D1851B-4A72-D147-AC0E-C10A50EF8D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99" t="25172" r="-1321" b="3006"/>
          <a:stretch/>
        </p:blipFill>
        <p:spPr>
          <a:xfrm rot="20179082">
            <a:off x="1663253" y="1709168"/>
            <a:ext cx="3878838" cy="3884380"/>
          </a:xfrm>
          <a:prstGeom prst="ellipse">
            <a:avLst/>
          </a:prstGeom>
          <a:noFill/>
          <a:ln>
            <a:noFill/>
          </a:ln>
        </p:spPr>
      </p:pic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-2504116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Oval 5"/>
          <p:cNvSpPr/>
          <p:nvPr userDrawn="1"/>
        </p:nvSpPr>
        <p:spPr>
          <a:xfrm>
            <a:off x="2001636" y="1427057"/>
            <a:ext cx="3887718" cy="388771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Prometo Medium" panose="020B0704030203060203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226712" y="3141041"/>
            <a:ext cx="3406166" cy="9144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lnSpc>
                <a:spcPct val="100000"/>
              </a:lnSpc>
              <a:defRPr sz="1800" b="0" i="1" u="none">
                <a:solidFill>
                  <a:srgbClr val="1E22AA"/>
                </a:solidFill>
                <a:latin typeface="Prometo Medium" panose="020B0704030203060203" pitchFamily="34" charset="0"/>
                <a:ea typeface="Prometo Medium" panose="020B0704030203060203" pitchFamily="34" charset="0"/>
                <a:cs typeface="Prometo Medium" panose="020B0704030203060203" pitchFamily="34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3611796" y="4299112"/>
            <a:ext cx="53893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0" i="1" dirty="0">
                <a:solidFill>
                  <a:schemeClr val="accent3"/>
                </a:solidFill>
                <a:latin typeface="Prometo Medium" panose="020B0704030203060203" pitchFamily="34" charset="0"/>
              </a:rPr>
              <a:t>“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D9B09EF-B7CF-7B40-BCCF-4D3D95697F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E24E9FB1-80D9-E24B-8D32-3AB86CC50ED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1100544" y="1429305"/>
            <a:ext cx="3885470" cy="388547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F7053BB-1F93-3F4C-8EB7-1D03DFC3953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509636" y="1427057"/>
            <a:ext cx="3970625" cy="38877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 anchorCtr="0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Oval 11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4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90830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948068" y="-1924878"/>
            <a:ext cx="10707756" cy="1070775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802517" y="238941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A086156-E11E-AF46-8F88-7B60B00053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6" name="Oval 5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7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09248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bg>
      <p:bgPr>
        <a:solidFill>
          <a:srgbClr val="1E22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4117702" y="-2038880"/>
            <a:ext cx="9089318" cy="9089318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63324" y="2142277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5400">
                <a:solidFill>
                  <a:srgbClr val="FFFFFF"/>
                </a:solidFill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A3D5D4-954C-9140-83B8-C4B4857889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6"/>
          <a:stretch/>
        </p:blipFill>
        <p:spPr>
          <a:xfrm>
            <a:off x="810883" y="6188663"/>
            <a:ext cx="828818" cy="643457"/>
          </a:xfrm>
          <a:prstGeom prst="rect">
            <a:avLst/>
          </a:prstGeom>
        </p:spPr>
      </p:pic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8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accent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0302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 userDrawn="1"/>
        </p:nvSpPr>
        <p:spPr>
          <a:xfrm>
            <a:off x="2139931" y="-529198"/>
            <a:ext cx="7916398" cy="7916396"/>
          </a:xfrm>
          <a:prstGeom prst="ellipse">
            <a:avLst/>
          </a:prstGeom>
          <a:noFill/>
          <a:ln w="6350">
            <a:solidFill>
              <a:schemeClr val="tx1">
                <a:alpha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1846312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4152190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8"/>
          </p:nvPr>
        </p:nvSpPr>
        <p:spPr>
          <a:xfrm>
            <a:off x="6458068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8763946" y="1129899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0"/>
          </p:nvPr>
        </p:nvSpPr>
        <p:spPr>
          <a:xfrm>
            <a:off x="1846312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4152190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2"/>
          </p:nvPr>
        </p:nvSpPr>
        <p:spPr>
          <a:xfrm>
            <a:off x="6458068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23"/>
          </p:nvPr>
        </p:nvSpPr>
        <p:spPr>
          <a:xfrm>
            <a:off x="8763946" y="3753830"/>
            <a:ext cx="1486294" cy="148629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483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0579" y="4388424"/>
            <a:ext cx="9833429" cy="1028700"/>
          </a:xfrm>
        </p:spPr>
        <p:txBody>
          <a:bodyPr/>
          <a:lstStyle>
            <a:lvl1pPr>
              <a:lnSpc>
                <a:spcPct val="100000"/>
              </a:lnSpc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846824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097077" y="1625593"/>
            <a:ext cx="2498351" cy="249835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3040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566" y="2216418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2"/>
          </p:nvPr>
        </p:nvSpPr>
        <p:spPr>
          <a:xfrm>
            <a:off x="5000496" y="3429000"/>
            <a:ext cx="7191504" cy="3429000"/>
          </a:xfrm>
          <a:custGeom>
            <a:avLst/>
            <a:gdLst>
              <a:gd name="connsiteX0" fmla="*/ 4106744 w 7191504"/>
              <a:gd name="connsiteY0" fmla="*/ 0 h 3429000"/>
              <a:gd name="connsiteX1" fmla="*/ 7058515 w 7191504"/>
              <a:gd name="connsiteY1" fmla="*/ 1222664 h 3429000"/>
              <a:gd name="connsiteX2" fmla="*/ 7191504 w 7191504"/>
              <a:gd name="connsiteY2" fmla="*/ 1368988 h 3429000"/>
              <a:gd name="connsiteX3" fmla="*/ 7191504 w 7191504"/>
              <a:gd name="connsiteY3" fmla="*/ 3429000 h 3429000"/>
              <a:gd name="connsiteX4" fmla="*/ 0 w 7191504"/>
              <a:gd name="connsiteY4" fmla="*/ 3429000 h 3429000"/>
              <a:gd name="connsiteX5" fmla="*/ 17119 w 7191504"/>
              <a:gd name="connsiteY5" fmla="*/ 3333141 h 3429000"/>
              <a:gd name="connsiteX6" fmla="*/ 4106744 w 7191504"/>
              <a:gd name="connsiteY6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91504" h="3429000">
                <a:moveTo>
                  <a:pt x="4106744" y="0"/>
                </a:moveTo>
                <a:cubicBezTo>
                  <a:pt x="5259482" y="0"/>
                  <a:pt x="6303091" y="467240"/>
                  <a:pt x="7058515" y="1222664"/>
                </a:cubicBezTo>
                <a:lnTo>
                  <a:pt x="7191504" y="1368988"/>
                </a:lnTo>
                <a:lnTo>
                  <a:pt x="7191504" y="3429000"/>
                </a:lnTo>
                <a:lnTo>
                  <a:pt x="0" y="3429000"/>
                </a:lnTo>
                <a:lnTo>
                  <a:pt x="17119" y="3333141"/>
                </a:lnTo>
                <a:cubicBezTo>
                  <a:pt x="406370" y="1430921"/>
                  <a:pt x="2089452" y="0"/>
                  <a:pt x="4106744" y="0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948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8" y="2230840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0" y="524535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6096000" y="2553237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6096000" y="4581940"/>
            <a:ext cx="1722783" cy="1722781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63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478157" y="-188843"/>
            <a:ext cx="7235686" cy="7235686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9309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8B709-FAB3-FC4D-8C28-31CDE8076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4699" y="1162796"/>
            <a:ext cx="9833429" cy="1028700"/>
          </a:xfrm>
        </p:spPr>
        <p:txBody>
          <a:bodyPr/>
          <a:lstStyle>
            <a:lvl1pPr>
              <a:defRPr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D4806-3DB5-6142-AB3F-0CFC82A343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99" y="2017946"/>
            <a:ext cx="9833429" cy="3429000"/>
          </a:xfrm>
          <a:prstGeom prst="rect">
            <a:avLst/>
          </a:prstGeom>
        </p:spPr>
        <p:txBody>
          <a:bodyPr wrap="square"/>
          <a:lstStyle>
            <a:lvl1pPr marL="295275" indent="-295275"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 b="1">
                <a:latin typeface="Century Gothic" panose="020B0502020202020204" pitchFamily="34" charset="0"/>
              </a:defRPr>
            </a:lvl1pPr>
            <a:lvl2pPr marL="517525" indent="-168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687388" indent="-169863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866775" indent="-179388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marL="1036638" indent="-169863">
              <a:lnSpc>
                <a:spcPct val="15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7283B-E040-3A45-A872-FBF3D45B8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2F8AF2E6-64A8-0F46-AF27-0A96D82A033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9095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583" y="1171169"/>
            <a:ext cx="9833429" cy="1028700"/>
          </a:xfrm>
        </p:spPr>
        <p:txBody>
          <a:bodyPr/>
          <a:lstStyle>
            <a:lvl1pPr>
              <a:defRPr sz="32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96571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4959468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8322365" y="2318838"/>
            <a:ext cx="2273064" cy="2273064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4852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798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-1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6057207" y="0"/>
            <a:ext cx="6134793" cy="6858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7219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9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14600" y="-412387"/>
            <a:ext cx="5359399" cy="91613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4302" y="1633719"/>
            <a:ext cx="2064897" cy="4209756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368800" y="2171700"/>
            <a:ext cx="1790700" cy="31623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01280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997" y="465318"/>
            <a:ext cx="2915798" cy="5944509"/>
          </a:xfrm>
          <a:prstGeom prst="rect">
            <a:avLst/>
          </a:prstGeom>
        </p:spPr>
      </p:pic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796591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41391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918893" y="1211482"/>
            <a:ext cx="2528610" cy="446541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6464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6523" y="-7716539"/>
            <a:ext cx="2935516" cy="2253236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683531" y="2389412"/>
            <a:ext cx="1829708" cy="2286000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9827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3791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4264" y="1551026"/>
            <a:ext cx="5189635" cy="4363312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884154" y="1805212"/>
            <a:ext cx="4809245" cy="2703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352457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5240" y="1277828"/>
            <a:ext cx="7470157" cy="4386036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200072" y="1602012"/>
            <a:ext cx="5641445" cy="3537119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AC6E2F5-516F-A44D-B464-9D7A09579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36706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454" y="913305"/>
            <a:ext cx="5343632" cy="7508718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53954" y="1690912"/>
            <a:ext cx="4453646" cy="59417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3AC0103-C813-EA42-943D-A7EB93549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52720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39" y="1106866"/>
            <a:ext cx="2408238" cy="4909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761" y="1106866"/>
            <a:ext cx="2408238" cy="49097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0683" y="1106866"/>
            <a:ext cx="2408238" cy="4909739"/>
          </a:xfrm>
          <a:prstGeom prst="rect">
            <a:avLst/>
          </a:prstGeom>
        </p:spPr>
      </p:pic>
      <p:sp>
        <p:nvSpPr>
          <p:cNvPr id="11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098854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690919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10290984" y="171665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CCE815C3-EA89-EF43-83E5-6BC3E05D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749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4F3037B-1C48-8541-B535-58A0D84084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0" y="6188662"/>
            <a:ext cx="1378271" cy="64345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1BC835E-1FDE-6041-8926-84031BDA9C3E}"/>
              </a:ext>
            </a:extLst>
          </p:cNvPr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>
            <a:extLst>
              <a:ext uri="{FF2B5EF4-FFF2-40B4-BE49-F238E27FC236}">
                <a16:creationId xmlns:a16="http://schemas.microsoft.com/office/drawing/2014/main" id="{BB676755-0E40-6F4B-AD9C-FFCD5A442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6022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3434" y="0"/>
            <a:ext cx="4023933" cy="6858000"/>
          </a:xfrm>
          <a:prstGeom prst="rect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55839" y="1271626"/>
            <a:ext cx="2408238" cy="490973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083" y="1271626"/>
            <a:ext cx="2408238" cy="4909739"/>
          </a:xfrm>
          <a:prstGeom prst="rect">
            <a:avLst/>
          </a:prstGeom>
        </p:spPr>
      </p:pic>
      <p:sp>
        <p:nvSpPr>
          <p:cNvPr id="16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-411681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2188384" y="188141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5101771" y="1171169"/>
            <a:ext cx="5401129" cy="1028700"/>
          </a:xfrm>
        </p:spPr>
        <p:txBody>
          <a:bodyPr/>
          <a:lstStyle>
            <a:lvl1pPr>
              <a:lnSpc>
                <a:spcPct val="100000"/>
              </a:lnSpc>
              <a:defRPr sz="32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04814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5544619" y="3316697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6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7195619" y="2313211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8833919" y="136052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10473840" y="4051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Picture Placeholder 4"/>
          <p:cNvSpPr>
            <a:spLocks noGrp="1"/>
          </p:cNvSpPr>
          <p:nvPr>
            <p:ph type="pic" sz="quarter" idx="19"/>
          </p:nvPr>
        </p:nvSpPr>
        <p:spPr>
          <a:xfrm>
            <a:off x="9959945" y="3910315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Picture Placeholder 4"/>
          <p:cNvSpPr>
            <a:spLocks noGrp="1"/>
          </p:cNvSpPr>
          <p:nvPr>
            <p:ph type="pic" sz="quarter" idx="20"/>
          </p:nvPr>
        </p:nvSpPr>
        <p:spPr>
          <a:xfrm>
            <a:off x="6056893" y="-243022"/>
            <a:ext cx="2114746" cy="3719288"/>
          </a:xfrm>
          <a:prstGeom prst="rect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  <a:effectLst>
            <a:outerShdw blurRad="38100" dist="152400" dir="8100000" algn="tr" rotWithShape="0">
              <a:prstClr val="black">
                <a:alpha val="10000"/>
              </a:prstClr>
            </a:outerShdw>
          </a:effectLst>
          <a:scene3d>
            <a:camera prst="isometricTopUp"/>
            <a:lightRig rig="threePt" dir="t"/>
          </a:scene3d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81C6300-5826-004E-AE7F-E062A3C4E0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325" y="2307032"/>
            <a:ext cx="4187371" cy="1783443"/>
          </a:xfrm>
        </p:spPr>
        <p:txBody>
          <a:bodyPr/>
          <a:lstStyle>
            <a:lvl1pPr>
              <a:lnSpc>
                <a:spcPct val="100000"/>
              </a:lnSpc>
              <a:defRPr sz="40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286934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21">
            <a:extLst>
              <a:ext uri="{FF2B5EF4-FFF2-40B4-BE49-F238E27FC236}">
                <a16:creationId xmlns:a16="http://schemas.microsoft.com/office/drawing/2014/main" id="{BD80ABFB-92CE-9A48-ABAC-163856957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D354AA-690E-A840-BB35-89E92223E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4583" y="1171169"/>
            <a:ext cx="9833429" cy="1028700"/>
          </a:xfrm>
        </p:spPr>
        <p:txBody>
          <a:bodyPr/>
          <a:lstStyle>
            <a:lvl1pPr>
              <a:defRPr sz="3600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2237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893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4">
            <a:extLst>
              <a:ext uri="{FF2B5EF4-FFF2-40B4-BE49-F238E27FC236}">
                <a16:creationId xmlns:a16="http://schemas.microsoft.com/office/drawing/2014/main" id="{631FDD3D-8ED8-CE46-BAA2-72A8866A94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2409957" y="4437954"/>
            <a:ext cx="2331719" cy="2179388"/>
          </a:xfrm>
          <a:prstGeom prst="rect">
            <a:avLst/>
          </a:prstGeom>
          <a:noFill/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C1CD14E-4A4D-B744-99A0-27C09CA41F71}"/>
              </a:ext>
            </a:extLst>
          </p:cNvPr>
          <p:cNvSpPr/>
          <p:nvPr userDrawn="1"/>
        </p:nvSpPr>
        <p:spPr>
          <a:xfrm>
            <a:off x="-370703" y="985696"/>
            <a:ext cx="4795509" cy="4795509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D03C6C9-AEF7-7D4A-A337-2DA1DC1A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1176" y="2389412"/>
            <a:ext cx="4187371" cy="1783443"/>
          </a:xfrm>
        </p:spPr>
        <p:txBody>
          <a:bodyPr wrap="square" anchor="ctr" anchorCtr="0"/>
          <a:lstStyle>
            <a:lvl1pPr>
              <a:lnSpc>
                <a:spcPct val="100000"/>
              </a:lnSpc>
              <a:defRPr>
                <a:latin typeface="Prometo Medium" panose="020B0704030203060203" pitchFamily="34" charset="0"/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617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43F71052-DA50-4B4B-8DFB-1DABC7DF992D}"/>
              </a:ext>
            </a:extLst>
          </p:cNvPr>
          <p:cNvSpPr/>
          <p:nvPr userDrawn="1"/>
        </p:nvSpPr>
        <p:spPr>
          <a:xfrm>
            <a:off x="10239153" y="382772"/>
            <a:ext cx="1743740" cy="49973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B817CDA-7B77-AB40-BB83-5A74ECA3C43C}"/>
              </a:ext>
            </a:extLst>
          </p:cNvPr>
          <p:cNvSpPr/>
          <p:nvPr userDrawn="1"/>
        </p:nvSpPr>
        <p:spPr>
          <a:xfrm>
            <a:off x="9841783" y="325400"/>
            <a:ext cx="4700433" cy="4700433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pic>
        <p:nvPicPr>
          <p:cNvPr id="7" name="Picture Placeholder 4">
            <a:extLst>
              <a:ext uri="{FF2B5EF4-FFF2-40B4-BE49-F238E27FC236}">
                <a16:creationId xmlns:a16="http://schemas.microsoft.com/office/drawing/2014/main" id="{DF4CBD03-A70F-1748-A3E3-DA22AF751C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 b="13962"/>
          <a:stretch/>
        </p:blipFill>
        <p:spPr>
          <a:xfrm>
            <a:off x="4943790" y="4437954"/>
            <a:ext cx="2331719" cy="2179388"/>
          </a:xfrm>
          <a:prstGeom prst="rect">
            <a:avLst/>
          </a:prstGeom>
          <a:noFill/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1C1B83B-3828-BC4C-8CF0-14A7E57C96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075" y="2302071"/>
            <a:ext cx="4892958" cy="3429000"/>
          </a:xfrm>
          <a:prstGeom prst="rect">
            <a:avLst/>
          </a:prstGeom>
        </p:spPr>
        <p:txBody>
          <a:bodyPr wrap="square"/>
          <a:lstStyle>
            <a:lvl1pPr marL="295275" indent="-295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 b="1">
                <a:solidFill>
                  <a:schemeClr val="bg2"/>
                </a:solidFill>
                <a:latin typeface="Century Gothic" panose="020B0502020202020204" pitchFamily="34" charset="0"/>
              </a:defRPr>
            </a:lvl1pPr>
            <a:lvl2pPr marL="517525" indent="-168275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0" i="0">
                <a:solidFill>
                  <a:schemeClr val="bg2"/>
                </a:solidFill>
                <a:latin typeface="Century Gothic" panose="020B0502020202020204" pitchFamily="34" charset="0"/>
              </a:defRPr>
            </a:lvl2pPr>
            <a:lvl3pPr marL="687388" indent="-169863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>
                <a:solidFill>
                  <a:schemeClr val="bg2"/>
                </a:solidFill>
                <a:latin typeface="Century Gothic" panose="020B0502020202020204" pitchFamily="34" charset="0"/>
              </a:defRPr>
            </a:lvl3pPr>
            <a:lvl4pPr marL="866775" indent="-179388">
              <a:lnSpc>
                <a:spcPct val="10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>
                <a:solidFill>
                  <a:schemeClr val="bg2"/>
                </a:solidFill>
                <a:latin typeface="Century Gothic" panose="020B0502020202020204" pitchFamily="34" charset="0"/>
              </a:defRPr>
            </a:lvl4pPr>
            <a:lvl5pPr marL="1036638" indent="-169863">
              <a:lnSpc>
                <a:spcPct val="150000"/>
              </a:lnSpc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>
                <a:solidFill>
                  <a:schemeClr val="bg2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Picture Placeholder 3">
            <a:extLst>
              <a:ext uri="{FF2B5EF4-FFF2-40B4-BE49-F238E27FC236}">
                <a16:creationId xmlns:a16="http://schemas.microsoft.com/office/drawing/2014/main" id="{29E5534A-D5FE-9440-AE5B-B141C578A7C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09398" y="1432831"/>
            <a:ext cx="5687367" cy="4324874"/>
          </a:xfr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</p:spPr>
        <p:txBody>
          <a:bodyPr anchor="ctr">
            <a:normAutofit/>
          </a:bodyPr>
          <a:lstStyle>
            <a:lvl1pPr algn="ctr">
              <a:defRPr sz="1200"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C581AF7-14F2-A444-B73B-0A2E5A8968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074" y="1051047"/>
            <a:ext cx="5069272" cy="1028700"/>
          </a:xfrm>
        </p:spPr>
        <p:txBody>
          <a:bodyPr/>
          <a:lstStyle>
            <a:lvl1pPr>
              <a:lnSpc>
                <a:spcPct val="100000"/>
              </a:lnSpc>
              <a:defRPr sz="360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632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46074" y="1054736"/>
            <a:ext cx="5069272" cy="1028700"/>
          </a:xfrm>
        </p:spPr>
        <p:txBody>
          <a:bodyPr/>
          <a:lstStyle>
            <a:lvl1pPr>
              <a:lnSpc>
                <a:spcPct val="100000"/>
              </a:lnSpc>
              <a:defRPr sz="3600" i="1">
                <a:latin typeface="Prometo Medium" panose="020B070403020306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Placeholder 4">
            <a:extLst>
              <a:ext uri="{FF2B5EF4-FFF2-40B4-BE49-F238E27FC236}">
                <a16:creationId xmlns:a16="http://schemas.microsoft.com/office/drawing/2014/main" id="{3CB26DEB-9258-F842-8984-237859FC89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4087166"/>
            <a:ext cx="2331719" cy="2770834"/>
          </a:xfrm>
          <a:prstGeom prst="rect">
            <a:avLst/>
          </a:prstGeom>
          <a:noFill/>
        </p:spPr>
      </p:pic>
      <p:pic>
        <p:nvPicPr>
          <p:cNvPr id="9" name="Picture Placeholder 4">
            <a:extLst>
              <a:ext uri="{FF2B5EF4-FFF2-40B4-BE49-F238E27FC236}">
                <a16:creationId xmlns:a16="http://schemas.microsoft.com/office/drawing/2014/main" id="{85CAB737-5A33-3341-93BA-CB3E607FC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34591" r="37010"/>
          <a:stretch/>
        </p:blipFill>
        <p:spPr>
          <a:xfrm>
            <a:off x="6277809" y="1334822"/>
            <a:ext cx="2331719" cy="2770834"/>
          </a:xfrm>
          <a:prstGeom prst="rect">
            <a:avLst/>
          </a:prstGeom>
          <a:noFill/>
        </p:spPr>
      </p:pic>
      <p:pic>
        <p:nvPicPr>
          <p:cNvPr id="10" name="Picture Placeholder 4">
            <a:extLst>
              <a:ext uri="{FF2B5EF4-FFF2-40B4-BE49-F238E27FC236}">
                <a16:creationId xmlns:a16="http://schemas.microsoft.com/office/drawing/2014/main" id="{7E081F6A-6EBD-3D4A-9D66-E06E6CAC78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8" t="68147" r="37010"/>
          <a:stretch/>
        </p:blipFill>
        <p:spPr>
          <a:xfrm>
            <a:off x="6277809" y="0"/>
            <a:ext cx="2331719" cy="1349350"/>
          </a:xfrm>
          <a:prstGeom prst="rect">
            <a:avLst/>
          </a:prstGeom>
          <a:noFill/>
        </p:spPr>
      </p:pic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7074639" y="0"/>
            <a:ext cx="5117361" cy="6858000"/>
          </a:xfrm>
          <a:custGeom>
            <a:avLst/>
            <a:gdLst>
              <a:gd name="connsiteX0" fmla="*/ 1551265 w 5117361"/>
              <a:gd name="connsiteY0" fmla="*/ 0 h 6858000"/>
              <a:gd name="connsiteX1" fmla="*/ 5117361 w 5117361"/>
              <a:gd name="connsiteY1" fmla="*/ 0 h 6858000"/>
              <a:gd name="connsiteX2" fmla="*/ 5117361 w 5117361"/>
              <a:gd name="connsiteY2" fmla="*/ 6858000 h 6858000"/>
              <a:gd name="connsiteX3" fmla="*/ 1551265 w 5117361"/>
              <a:gd name="connsiteY3" fmla="*/ 6858000 h 6858000"/>
              <a:gd name="connsiteX4" fmla="*/ 1496804 w 5117361"/>
              <a:gd name="connsiteY4" fmla="*/ 6810825 h 6858000"/>
              <a:gd name="connsiteX5" fmla="*/ 0 w 5117361"/>
              <a:gd name="connsiteY5" fmla="*/ 3429000 h 6858000"/>
              <a:gd name="connsiteX6" fmla="*/ 1496804 w 5117361"/>
              <a:gd name="connsiteY6" fmla="*/ 471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17361" h="6858000">
                <a:moveTo>
                  <a:pt x="1551265" y="0"/>
                </a:moveTo>
                <a:lnTo>
                  <a:pt x="5117361" y="0"/>
                </a:lnTo>
                <a:lnTo>
                  <a:pt x="5117361" y="6858000"/>
                </a:lnTo>
                <a:lnTo>
                  <a:pt x="1551265" y="6858000"/>
                </a:lnTo>
                <a:lnTo>
                  <a:pt x="1496804" y="6810825"/>
                </a:lnTo>
                <a:cubicBezTo>
                  <a:pt x="577286" y="5975085"/>
                  <a:pt x="0" y="4769459"/>
                  <a:pt x="0" y="3429000"/>
                </a:cubicBezTo>
                <a:cubicBezTo>
                  <a:pt x="0" y="2088542"/>
                  <a:pt x="577286" y="882916"/>
                  <a:pt x="1496804" y="47175"/>
                </a:cubicBezTo>
                <a:close/>
              </a:path>
            </a:pathLst>
          </a:cu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wrap="square" anchor="ctr">
            <a:no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37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2040835" y="-626165"/>
            <a:ext cx="8110330" cy="8110330"/>
          </a:xfrm>
          <a:prstGeom prst="ellipse">
            <a:avLst/>
          </a:prstGeom>
          <a:gradFill>
            <a:gsLst>
              <a:gs pos="0">
                <a:schemeClr val="bg1">
                  <a:lumMod val="85000"/>
                </a:schemeClr>
              </a:gs>
              <a:gs pos="99000">
                <a:schemeClr val="bg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txBody>
          <a:bodyPr anchor="ctr">
            <a:normAutofit/>
          </a:bodyPr>
          <a:lstStyle>
            <a:lvl1pPr algn="ctr">
              <a:defRPr sz="1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61140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699" y="1153918"/>
            <a:ext cx="9833429" cy="1028700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dirty="0"/>
              <a:t>Your Title Here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4699" y="2343436"/>
            <a:ext cx="9833429" cy="3429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Write here subtitle</a:t>
            </a:r>
          </a:p>
          <a:p>
            <a:pPr lvl="1"/>
            <a:r>
              <a:rPr lang="en-US" dirty="0"/>
              <a:t>WRITE HERE SUBTITLE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Write here text</a:t>
            </a:r>
          </a:p>
          <a:p>
            <a:pPr lvl="3"/>
            <a:r>
              <a:rPr lang="en-US" dirty="0"/>
              <a:t>Write here text</a:t>
            </a:r>
          </a:p>
          <a:p>
            <a:pPr lvl="4"/>
            <a:r>
              <a:rPr lang="en-US" dirty="0"/>
              <a:t>Write here text </a:t>
            </a:r>
          </a:p>
        </p:txBody>
      </p:sp>
      <p:sp>
        <p:nvSpPr>
          <p:cNvPr id="5" name="Oval 4"/>
          <p:cNvSpPr/>
          <p:nvPr userDrawn="1"/>
        </p:nvSpPr>
        <p:spPr>
          <a:xfrm>
            <a:off x="11432327" y="6318703"/>
            <a:ext cx="370114" cy="370114"/>
          </a:xfrm>
          <a:prstGeom prst="ellipse">
            <a:avLst/>
          </a:prstGeom>
          <a:solidFill>
            <a:srgbClr val="1E22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6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prstGeom prst="rect">
            <a:avLst/>
          </a:prstGeom>
          <a:noFill/>
        </p:spPr>
        <p:txBody>
          <a:bodyPr vert="horz" wrap="square" lIns="0" tIns="0" rIns="0" bIns="0" rtlCol="0" anchor="ctr"/>
          <a:lstStyle>
            <a:lvl1pPr algn="ctr">
              <a:defRPr sz="803" b="0" i="0">
                <a:solidFill>
                  <a:schemeClr val="bg1"/>
                </a:solidFill>
                <a:latin typeface="Century Gothic" panose="020B0502020202020204" pitchFamily="34" charset="0"/>
                <a:ea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fld id="{D8D877B3-D348-4611-9BDB-C5374591D951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3F8FBF-0CA9-7D44-9C23-E0C23578A643}"/>
              </a:ext>
            </a:extLst>
          </p:cNvPr>
          <p:cNvPicPr>
            <a:picLocks noChangeAspect="1"/>
          </p:cNvPicPr>
          <p:nvPr userDrawn="1"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0" y="6188662"/>
            <a:ext cx="1378271" cy="643459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E0CEF597-DB9C-6745-9BD8-58F51E22A892}"/>
              </a:ext>
            </a:extLst>
          </p:cNvPr>
          <p:cNvSpPr txBox="1">
            <a:spLocks/>
          </p:cNvSpPr>
          <p:nvPr userDrawn="1"/>
        </p:nvSpPr>
        <p:spPr>
          <a:xfrm>
            <a:off x="854699" y="589281"/>
            <a:ext cx="4187371" cy="579120"/>
          </a:xfrm>
          <a:prstGeom prst="rect">
            <a:avLst/>
          </a:prstGeom>
        </p:spPr>
        <p:txBody>
          <a:bodyPr lIns="0" tIns="0" rIns="0" b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40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r>
              <a:rPr lang="en-US" sz="1000" b="0" i="0" dirty="0" smtClean="0">
                <a:latin typeface="Century Gothic" panose="020B0502020202020204" pitchFamily="34" charset="0"/>
              </a:rPr>
              <a:t>HIMSS</a:t>
            </a:r>
            <a:r>
              <a:rPr lang="en-US" sz="1000" b="0" i="0" baseline="0" dirty="0" smtClean="0">
                <a:latin typeface="Century Gothic" panose="020B0502020202020204" pitchFamily="34" charset="0"/>
              </a:rPr>
              <a:t> Member Advancement:  An Overview</a:t>
            </a:r>
            <a:endParaRPr lang="en-US" sz="1000" b="0" i="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7552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89" r:id="rId18"/>
    <p:sldLayoutId id="2147483694" r:id="rId19"/>
    <p:sldLayoutId id="2147483690" r:id="rId20"/>
    <p:sldLayoutId id="2147483696" r:id="rId21"/>
    <p:sldLayoutId id="2147483695" r:id="rId22"/>
    <p:sldLayoutId id="2147483691" r:id="rId23"/>
    <p:sldLayoutId id="2147483692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  <p:sldLayoutId id="2147483686" r:id="rId40"/>
    <p:sldLayoutId id="2147483687" r:id="rId41"/>
    <p:sldLayoutId id="2147483688" r:id="rId42"/>
  </p:sldLayoutIdLst>
  <p:hf hdr="0" ftr="0"/>
  <p:txStyles>
    <p:titleStyle>
      <a:lvl1pPr algn="l" defTabSz="914318" rtl="0" eaLnBrk="1" latinLnBrk="0" hangingPunct="1">
        <a:lnSpc>
          <a:spcPct val="75000"/>
        </a:lnSpc>
        <a:spcBef>
          <a:spcPct val="0"/>
        </a:spcBef>
        <a:buNone/>
        <a:defRPr sz="3600" b="0" i="1" kern="1200" spc="0" baseline="0">
          <a:solidFill>
            <a:srgbClr val="1E22AA"/>
          </a:solidFill>
          <a:latin typeface="Prometo Medium" panose="020B0704030203060203" pitchFamily="34" charset="0"/>
          <a:ea typeface="+mj-ea"/>
          <a:cs typeface="+mj-cs"/>
        </a:defRPr>
      </a:lvl1pPr>
    </p:titleStyle>
    <p:bodyStyle>
      <a:lvl1pPr marL="0" indent="0" algn="l" defTabSz="914318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None/>
        <a:defRPr sz="28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1pPr>
      <a:lvl2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kern="1200">
          <a:solidFill>
            <a:srgbClr val="FF5A5A"/>
          </a:solidFill>
          <a:latin typeface="Century Gothic" panose="020B0502020202020204" pitchFamily="34" charset="0"/>
          <a:ea typeface="+mn-ea"/>
          <a:cs typeface="+mn-cs"/>
        </a:defRPr>
      </a:lvl2pPr>
      <a:lvl3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6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3pPr>
      <a:lvl4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400" b="0" i="0" kern="120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4pPr>
      <a:lvl5pPr marL="0" indent="0" algn="l" defTabSz="914318" rtl="0" eaLnBrk="1" latinLnBrk="0" hangingPunct="1">
        <a:lnSpc>
          <a:spcPct val="150000"/>
        </a:lnSpc>
        <a:spcBef>
          <a:spcPts val="499"/>
        </a:spcBef>
        <a:buFont typeface="Arial" panose="020B0604020202020204" pitchFamily="34" charset="0"/>
        <a:buNone/>
        <a:defRPr sz="1200" b="0" i="0" kern="1200" baseline="0">
          <a:solidFill>
            <a:schemeClr val="bg2"/>
          </a:solidFill>
          <a:latin typeface="Century Gothic" panose="020B0502020202020204" pitchFamily="34" charset="0"/>
          <a:ea typeface="+mn-ea"/>
          <a:cs typeface="+mn-cs"/>
        </a:defRPr>
      </a:lvl5pPr>
      <a:lvl6pPr marL="251437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34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92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50" indent="-228580" algn="l" defTabSz="914318" rtl="0" eaLnBrk="1" latinLnBrk="0" hangingPunct="1">
        <a:lnSpc>
          <a:spcPct val="90000"/>
        </a:lnSpc>
        <a:spcBef>
          <a:spcPts val="499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9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8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36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94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53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12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71" algn="l" defTabSz="9143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0" pos="3840">
          <p15:clr>
            <a:srgbClr val="F26B43"/>
          </p15:clr>
        </p15:guide>
        <p15:guide id="1" orient="horz" pos="2160">
          <p15:clr>
            <a:srgbClr val="F26B43"/>
          </p15:clr>
        </p15:guide>
        <p15:guide id="29" pos="7200">
          <p15:clr>
            <a:srgbClr val="F26B43"/>
          </p15:clr>
        </p15:guide>
        <p15:guide id="48" pos="1005">
          <p15:clr>
            <a:srgbClr val="F26B43"/>
          </p15:clr>
        </p15:guide>
        <p15:guide id="51" orient="horz" pos="100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urveys.himss.org/checkbox/Survey.aspx?s=1b2cb979a01c441e8e39c62e38f90d8c" TargetMode="External"/><Relationship Id="rId2" Type="http://schemas.openxmlformats.org/officeDocument/2006/relationships/hyperlink" Target="https://www.himss.org/membership-participation-member-advancement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himss.org/sites/hde/files/media/file/2021/03/29/himss-advancement-application.pdf" TargetMode="External"/><Relationship Id="rId4" Type="http://schemas.openxmlformats.org/officeDocument/2006/relationships/hyperlink" Target="https://surveys.himss.org/checkbox/Survey.aspx?s=1b2cb979a01c441e8e39c62e38f90d8c&amp;_ga=2.256497228.657190571.1619445712-1039556789.159708765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mss.org/membership-participation-fellow-members" TargetMode="External"/><Relationship Id="rId2" Type="http://schemas.openxmlformats.org/officeDocument/2006/relationships/hyperlink" Target="https://www.himss.org/membership-participation-senior-members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himss.org/membership-participation-life-fellow-member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imss.org/sites/hde/files/media/file/2020/03/25/updated-himss-advancement-faq-2020_03_25-final.pdf" TargetMode="External"/><Relationship Id="rId2" Type="http://schemas.openxmlformats.org/officeDocument/2006/relationships/hyperlink" Target="https://www.himss.org/membership-participation-member-advancement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advancement@himss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0517" y="6390178"/>
            <a:ext cx="513735" cy="227164"/>
          </a:xfrm>
          <a:noFill/>
          <a:ln>
            <a:noFill/>
          </a:ln>
        </p:spPr>
        <p:txBody>
          <a:bodyPr>
            <a:normAutofit/>
          </a:bodyPr>
          <a:lstStyle/>
          <a:p>
            <a:fld id="{2F8AF2E6-64A8-0F46-AF27-0A96D82A033B}" type="slidenum">
              <a:rPr lang="en-US" smtClean="0"/>
              <a:t>1</a:t>
            </a:fld>
            <a:endParaRPr lang="en-US" dirty="0"/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3178E4C-1259-1943-8CB4-C222AF264339}"/>
              </a:ext>
            </a:extLst>
          </p:cNvPr>
          <p:cNvSpPr txBox="1">
            <a:spLocks/>
          </p:cNvSpPr>
          <p:nvPr/>
        </p:nvSpPr>
        <p:spPr>
          <a:xfrm>
            <a:off x="810883" y="2389412"/>
            <a:ext cx="10948726" cy="1783443"/>
          </a:xfrm>
          <a:prstGeom prst="rect">
            <a:avLst/>
          </a:prstGeom>
        </p:spPr>
        <p:txBody>
          <a:bodyPr wrap="square" lIns="0" rIns="0"/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604030203060203" pitchFamily="34" charset="77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solidFill>
                  <a:srgbClr val="FFFFFF"/>
                </a:solidFill>
                <a:latin typeface="Prometo Medium" panose="020B0704030203060203" pitchFamily="34" charset="0"/>
              </a:rPr>
              <a:t>HIMSS Member Advancement:  An Overview</a:t>
            </a:r>
            <a:endParaRPr lang="en-US" sz="6000" dirty="0">
              <a:solidFill>
                <a:srgbClr val="FFFFFF"/>
              </a:solidFill>
              <a:latin typeface="Prometo Medium" panose="020B0704030203060203" pitchFamily="34" charset="0"/>
            </a:endParaRPr>
          </a:p>
        </p:txBody>
      </p:sp>
      <p:sp>
        <p:nvSpPr>
          <p:cNvPr id="1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60517" y="6390178"/>
            <a:ext cx="513735" cy="227164"/>
          </a:xfrm>
          <a:noFill/>
          <a:ln>
            <a:noFill/>
          </a:ln>
        </p:spPr>
        <p:txBody>
          <a:bodyPr>
            <a:normAutofit/>
          </a:bodyPr>
          <a:lstStyle/>
          <a:p>
            <a:fld id="{2F8AF2E6-64A8-0F46-AF27-0A96D82A033B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14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6626C039-8FCE-B245-86ED-54911FA0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member advancement?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ontent Placeholder 4"/>
          <p:cNvSpPr txBox="1">
            <a:spLocks/>
          </p:cNvSpPr>
          <p:nvPr/>
        </p:nvSpPr>
        <p:spPr>
          <a:xfrm>
            <a:off x="854699" y="1877988"/>
            <a:ext cx="9639130" cy="3479031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295275" indent="-295275" algn="l" defTabSz="914318" rtl="0" eaLnBrk="1" latinLnBrk="0" hangingPunct="1">
              <a:lnSpc>
                <a:spcPct val="150000"/>
              </a:lnSpc>
              <a:spcBef>
                <a:spcPts val="1000"/>
              </a:spcBef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2000" b="1" i="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517525" indent="-168275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800" b="0" i="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687388" indent="-169863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600" b="0" i="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866775" indent="-179388" algn="l" defTabSz="914318" rtl="0" eaLnBrk="1" latinLnBrk="0" hangingPunct="1">
              <a:lnSpc>
                <a:spcPct val="100000"/>
              </a:lnSpc>
              <a:spcBef>
                <a:spcPts val="499"/>
              </a:spcBef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400" b="0" i="0" kern="120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036638" indent="-169863" algn="l" defTabSz="914318" rtl="0" eaLnBrk="1" latinLnBrk="0" hangingPunct="1">
              <a:lnSpc>
                <a:spcPct val="150000"/>
              </a:lnSpc>
              <a:spcBef>
                <a:spcPts val="499"/>
              </a:spcBef>
              <a:buClr>
                <a:srgbClr val="FF5A5A"/>
              </a:buClr>
              <a:buFont typeface="Arial" panose="020B0604020202020204" pitchFamily="34" charset="0"/>
              <a:buChar char="•"/>
              <a:tabLst/>
              <a:defRPr sz="1200" b="0" i="0" kern="1200" baseline="0">
                <a:solidFill>
                  <a:schemeClr val="bg2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37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34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92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850" indent="-228580" algn="l" defTabSz="914318" rtl="0" eaLnBrk="1" latinLnBrk="0" hangingPunct="1">
              <a:lnSpc>
                <a:spcPct val="90000"/>
              </a:lnSpc>
              <a:spcBef>
                <a:spcPts val="499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Recognition of members who have done the following:</a:t>
            </a:r>
          </a:p>
          <a:p>
            <a:pPr lvl="1"/>
            <a:r>
              <a:rPr lang="en-US" dirty="0" smtClean="0"/>
              <a:t>Provided substantial service and contributions to HIMSS</a:t>
            </a:r>
          </a:p>
          <a:p>
            <a:pPr lvl="1"/>
            <a:r>
              <a:rPr lang="en-US" dirty="0" smtClean="0"/>
              <a:t>Contributed knowledge and experience to the health IT industry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57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7A05ED7-2400-D14B-809C-0B0EC2A2DE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4699" y="1967129"/>
            <a:ext cx="6530170" cy="3136094"/>
          </a:xfrm>
        </p:spPr>
        <p:txBody>
          <a:bodyPr>
            <a:normAutofit fontScale="92500" lnSpcReduction="20000"/>
          </a:bodyPr>
          <a:lstStyle/>
          <a:p>
            <a:r>
              <a:rPr lang="en-US" b="0" dirty="0"/>
              <a:t>Continually develop personally and professionally</a:t>
            </a:r>
          </a:p>
          <a:p>
            <a:r>
              <a:rPr lang="en-US" b="0" dirty="0"/>
              <a:t>Be formally recognized as one who has provided substantial service to the industry</a:t>
            </a:r>
          </a:p>
          <a:p>
            <a:r>
              <a:rPr lang="en-US" b="0" dirty="0"/>
              <a:t>Give back to health IT by sharing one’s knowledge and expertise with others</a:t>
            </a:r>
          </a:p>
          <a:p>
            <a:r>
              <a:rPr lang="en-US" b="0" dirty="0"/>
              <a:t>Differentiate oneself from others with advanced industry recognition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32F7D9-4369-F049-A2C1-18EB47D2C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854699" y="1162796"/>
            <a:ext cx="7970983" cy="804333"/>
          </a:xfrm>
          <a:prstGeom prst="rect">
            <a:avLst/>
          </a:prstGeom>
          <a:effectLst/>
        </p:spPr>
        <p:txBody>
          <a:bodyPr vert="horz" wrap="square" lIns="0" tIns="0" rIns="0" bIns="0" rtlCol="0" anchor="t" anchorCtr="0">
            <a:noAutofit/>
          </a:bodyPr>
          <a:lstStyle>
            <a:lvl1pPr algn="l" defTabSz="914318" rtl="0" eaLnBrk="1" latinLnBrk="0" hangingPunct="1">
              <a:lnSpc>
                <a:spcPct val="75000"/>
              </a:lnSpc>
              <a:spcBef>
                <a:spcPct val="0"/>
              </a:spcBef>
              <a:buNone/>
              <a:defRPr sz="3600" b="0" i="1" kern="1200" spc="0" baseline="0">
                <a:solidFill>
                  <a:srgbClr val="1E22AA"/>
                </a:solidFill>
                <a:latin typeface="Prometo Medium" panose="020B0704030203060203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Why seek advancement?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350" y="1967129"/>
            <a:ext cx="2221958" cy="274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0957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levels for advancement opportunities?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700" y="2191496"/>
            <a:ext cx="9860814" cy="3747750"/>
          </a:xfrm>
        </p:spPr>
        <p:txBody>
          <a:bodyPr>
            <a:normAutofit fontScale="92500" lnSpcReduction="10000"/>
          </a:bodyPr>
          <a:lstStyle/>
          <a:p>
            <a:r>
              <a:rPr lang="en-US" b="0" dirty="0" smtClean="0"/>
              <a:t>Senior Member (SHIMSS)</a:t>
            </a:r>
          </a:p>
          <a:p>
            <a:pPr lvl="1"/>
            <a:r>
              <a:rPr lang="en-US" dirty="0" smtClean="0"/>
              <a:t>Must score a minimum of 100 points across multiple categories like member involvement, publications, degrees attained, professional certifications, and other qualifying items</a:t>
            </a:r>
          </a:p>
          <a:p>
            <a:r>
              <a:rPr lang="en-US" b="0" dirty="0" smtClean="0"/>
              <a:t>Fellow (FHIMSS)</a:t>
            </a:r>
          </a:p>
          <a:p>
            <a:pPr lvl="1"/>
            <a:r>
              <a:rPr lang="en-US" dirty="0" smtClean="0"/>
              <a:t>Must have a minimum score of 200 points across multiple categories</a:t>
            </a:r>
          </a:p>
          <a:p>
            <a:pPr lvl="1"/>
            <a:endParaRPr lang="en-US" dirty="0"/>
          </a:p>
          <a:p>
            <a:r>
              <a:rPr lang="en-US" b="0" dirty="0" smtClean="0"/>
              <a:t>Life (LHIMSS) and Life Fellow (LFHIMSS)</a:t>
            </a:r>
          </a:p>
          <a:p>
            <a:pPr lvl="1"/>
            <a:r>
              <a:rPr lang="en-US" dirty="0" smtClean="0"/>
              <a:t>Must be a consecutive member for at least 30+ years</a:t>
            </a:r>
          </a:p>
          <a:p>
            <a:pPr lvl="1"/>
            <a:r>
              <a:rPr lang="en-US" dirty="0" smtClean="0"/>
              <a:t>Receives complimentary HIMSS membership</a:t>
            </a:r>
          </a:p>
          <a:p>
            <a:pPr lvl="1"/>
            <a:r>
              <a:rPr lang="en-US" dirty="0" smtClean="0"/>
              <a:t>Receives complimentary registration to HIMSS Global Health Conference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4444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process to apply?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99" y="2017946"/>
            <a:ext cx="9833429" cy="2806603"/>
          </a:xfrm>
        </p:spPr>
        <p:txBody>
          <a:bodyPr>
            <a:normAutofit/>
          </a:bodyPr>
          <a:lstStyle/>
          <a:p>
            <a:pPr lvl="1"/>
            <a:r>
              <a:rPr lang="en-US" dirty="0" smtClean="0">
                <a:hlinkClick r:id="rId2"/>
              </a:rPr>
              <a:t>https://www.himss.org/membership-participation-member-advancement</a:t>
            </a:r>
            <a:r>
              <a:rPr lang="en-US" dirty="0" smtClean="0"/>
              <a:t>  </a:t>
            </a:r>
            <a:endParaRPr lang="en-US" dirty="0"/>
          </a:p>
          <a:p>
            <a:pPr lvl="2"/>
            <a:r>
              <a:rPr lang="en-US" sz="1800" dirty="0">
                <a:hlinkClick r:id="rId3"/>
              </a:rPr>
              <a:t>Online </a:t>
            </a:r>
            <a:r>
              <a:rPr lang="en-US" sz="1800" dirty="0">
                <a:hlinkClick r:id="rId4"/>
              </a:rPr>
              <a:t>Application</a:t>
            </a:r>
            <a:r>
              <a:rPr lang="en-US" sz="1800" dirty="0">
                <a:hlinkClick r:id="rId3"/>
              </a:rPr>
              <a:t> </a:t>
            </a:r>
            <a:endParaRPr lang="en-US" sz="1800" dirty="0"/>
          </a:p>
          <a:p>
            <a:pPr lvl="2"/>
            <a:r>
              <a:rPr lang="en-US" sz="1800" dirty="0">
                <a:hlinkClick r:id="rId5"/>
              </a:rPr>
              <a:t>Download PDF Application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3249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addition to the application, please attach the supporting documents: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7771" y="2916146"/>
            <a:ext cx="2295144" cy="1721358"/>
          </a:xfrm>
          <a:prstGeom prst="rect">
            <a:avLst/>
          </a:prstGeom>
        </p:spPr>
      </p:pic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790440" y="2191496"/>
            <a:ext cx="6400074" cy="3429000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b="0" dirty="0"/>
              <a:t>Current job description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0" dirty="0"/>
              <a:t>Organizational chart, with position circled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0" dirty="0"/>
              <a:t>Proof of highest degree, if applicable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0" dirty="0"/>
              <a:t>Proof of current certification credential, if applicable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0" dirty="0"/>
              <a:t>Letter of recommendation from current HIMSS Fellow (if applying for Fellow)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b="0" dirty="0"/>
              <a:t>Letter of recommendation from </a:t>
            </a:r>
            <a:r>
              <a:rPr lang="en-US" b="0" dirty="0" err="1"/>
              <a:t>CxO</a:t>
            </a:r>
            <a:r>
              <a:rPr lang="en-US" b="0" dirty="0"/>
              <a:t> (optional)</a:t>
            </a:r>
          </a:p>
          <a:p>
            <a:pPr marL="0" indent="0">
              <a:buNone/>
            </a:pP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898993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next?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4698" y="1820091"/>
            <a:ext cx="10057141" cy="4162698"/>
          </a:xfrm>
        </p:spPr>
        <p:txBody>
          <a:bodyPr>
            <a:normAutofit fontScale="85000" lnSpcReduction="20000"/>
          </a:bodyPr>
          <a:lstStyle/>
          <a:p>
            <a:r>
              <a:rPr lang="en-US" b="0" dirty="0"/>
              <a:t>Your application will be reviewed by the Advancement Committee</a:t>
            </a:r>
          </a:p>
          <a:p>
            <a:r>
              <a:rPr lang="en-US" b="0" dirty="0"/>
              <a:t>Recommended applications for advancement will be forwarded to the HIMSS Board of Directors for approval</a:t>
            </a:r>
          </a:p>
          <a:p>
            <a:r>
              <a:rPr lang="en-US" b="0" dirty="0"/>
              <a:t>Once approved, the newly advanced member will be notified by email and will receive a certificate and pin indicating this accomplishment </a:t>
            </a:r>
          </a:p>
          <a:p>
            <a:r>
              <a:rPr lang="en-US" b="0" dirty="0"/>
              <a:t>The cycle may take up to four months, depending upon when HIMSS receives the application </a:t>
            </a:r>
          </a:p>
          <a:p>
            <a:pPr lvl="1"/>
            <a:r>
              <a:rPr lang="en-US" dirty="0"/>
              <a:t>BOD meets on a quarterly basis</a:t>
            </a:r>
          </a:p>
          <a:p>
            <a:r>
              <a:rPr lang="en-US" b="0" dirty="0"/>
              <a:t>Advancement statuses do not need to be renewed; they are permanent</a:t>
            </a:r>
          </a:p>
          <a:p>
            <a:r>
              <a:rPr lang="en-US" b="0" dirty="0"/>
              <a:t>Continued support, involvement, and participation is expected	</a:t>
            </a:r>
          </a:p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06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HIMSS Advancement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 smtClean="0"/>
              <a:t>Senior Members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www.himss.org/membership-participation-senior-members</a:t>
            </a:r>
            <a:endParaRPr lang="en-US" dirty="0" smtClean="0"/>
          </a:p>
          <a:p>
            <a:r>
              <a:rPr lang="en-US" b="0" dirty="0" smtClean="0"/>
              <a:t>Fellow Members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www.himss.org/membership-participation-fellow-members</a:t>
            </a:r>
            <a:endParaRPr lang="en-US" dirty="0" smtClean="0"/>
          </a:p>
          <a:p>
            <a:r>
              <a:rPr lang="en-US" b="0" dirty="0" smtClean="0"/>
              <a:t>Life and Life Fellow Members</a:t>
            </a:r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www.himss.org/membership-participation-life-fellow-members</a:t>
            </a:r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187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Information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F2E6-64A8-0F46-AF27-0A96D82A033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>
                <a:hlinkClick r:id="rId2"/>
              </a:rPr>
              <a:t>https://</a:t>
            </a:r>
            <a:r>
              <a:rPr lang="en-US" b="0" dirty="0" smtClean="0">
                <a:hlinkClick r:id="rId2"/>
              </a:rPr>
              <a:t>www.himss.org/membership-participation-member-advancement</a:t>
            </a:r>
            <a:endParaRPr lang="en-US" b="0" dirty="0" smtClean="0"/>
          </a:p>
          <a:p>
            <a:r>
              <a:rPr lang="en-US" b="0" dirty="0" smtClean="0">
                <a:hlinkClick r:id="rId3"/>
              </a:rPr>
              <a:t>HIMSS </a:t>
            </a:r>
            <a:r>
              <a:rPr lang="en-US" b="0" dirty="0">
                <a:hlinkClick r:id="rId3"/>
              </a:rPr>
              <a:t>Member Advancement Program </a:t>
            </a:r>
            <a:r>
              <a:rPr lang="en-US" b="0" dirty="0" smtClean="0">
                <a:hlinkClick r:id="rId3"/>
              </a:rPr>
              <a:t>FAQ</a:t>
            </a:r>
            <a:endParaRPr lang="en-US" b="0" dirty="0" smtClean="0"/>
          </a:p>
          <a:p>
            <a:r>
              <a:rPr lang="en-US" b="0" dirty="0" smtClean="0"/>
              <a:t>Email</a:t>
            </a:r>
            <a:r>
              <a:rPr lang="en-US" b="0" dirty="0"/>
              <a:t>: </a:t>
            </a:r>
            <a:r>
              <a:rPr lang="en-US" b="0" dirty="0" smtClean="0">
                <a:hlinkClick r:id="rId4"/>
              </a:rPr>
              <a:t>advancement@himss.org</a:t>
            </a:r>
            <a:r>
              <a:rPr lang="en-US" b="0" dirty="0" smtClean="0"/>
              <a:t> 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839109983"/>
      </p:ext>
    </p:extLst>
  </p:cSld>
  <p:clrMapOvr>
    <a:masterClrMapping/>
  </p:clrMapOvr>
</p:sld>
</file>

<file path=ppt/theme/theme1.xml><?xml version="1.0" encoding="utf-8"?>
<a:theme xmlns:a="http://schemas.openxmlformats.org/drawingml/2006/main" name="Ravi Powerpoint Template">
  <a:themeElements>
    <a:clrScheme name="Body Copy">
      <a:dk1>
        <a:srgbClr val="000000"/>
      </a:dk1>
      <a:lt1>
        <a:srgbClr val="FFFFFF"/>
      </a:lt1>
      <a:dk2>
        <a:srgbClr val="777777"/>
      </a:dk2>
      <a:lt2>
        <a:srgbClr val="333333"/>
      </a:lt2>
      <a:accent1>
        <a:srgbClr val="1E22AA"/>
      </a:accent1>
      <a:accent2>
        <a:srgbClr val="55C1E9"/>
      </a:accent2>
      <a:accent3>
        <a:srgbClr val="FF5959"/>
      </a:accent3>
      <a:accent4>
        <a:srgbClr val="3CD5AF"/>
      </a:accent4>
      <a:accent5>
        <a:srgbClr val="FFC72C"/>
      </a:accent5>
      <a:accent6>
        <a:srgbClr val="D064CE"/>
      </a:accent6>
      <a:hlink>
        <a:srgbClr val="5352F5"/>
      </a:hlink>
      <a:folHlink>
        <a:srgbClr val="BFBFB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HIMSS_Powerpoint" id="{02F49452-A24F-E947-B927-5A8A0C6DACE2}" vid="{22F9A577-ABF8-6944-901B-C9DA339A83D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2947</TotalTime>
  <Words>375</Words>
  <Application>Microsoft Office PowerPoint</Application>
  <PresentationFormat>Widescreen</PresentationFormat>
  <Paragraphs>60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Wingdings</vt:lpstr>
      <vt:lpstr>Prometo Medium</vt:lpstr>
      <vt:lpstr>Ravi Powerpoint Template</vt:lpstr>
      <vt:lpstr>PowerPoint Presentation</vt:lpstr>
      <vt:lpstr>What is member advancement?</vt:lpstr>
      <vt:lpstr>PowerPoint Presentation</vt:lpstr>
      <vt:lpstr>What are the levels for advancement opportunities?</vt:lpstr>
      <vt:lpstr>What is the process to apply?</vt:lpstr>
      <vt:lpstr>In addition to the application, please attach the supporting documents:</vt:lpstr>
      <vt:lpstr>What is next?</vt:lpstr>
      <vt:lpstr>HIMSS Advancement</vt:lpstr>
      <vt:lpstr>More Information</vt:lpstr>
    </vt:vector>
  </TitlesOfParts>
  <Company>HIMSS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Villano, Chris</dc:creator>
  <cp:lastModifiedBy>Young, DonVielle</cp:lastModifiedBy>
  <cp:revision>68</cp:revision>
  <dcterms:created xsi:type="dcterms:W3CDTF">2019-10-16T19:16:43Z</dcterms:created>
  <dcterms:modified xsi:type="dcterms:W3CDTF">2021-04-27T16:28:24Z</dcterms:modified>
</cp:coreProperties>
</file>